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58" r:id="rId5"/>
    <p:sldId id="262" r:id="rId6"/>
    <p:sldId id="263" r:id="rId7"/>
    <p:sldId id="264" r:id="rId8"/>
    <p:sldId id="259" r:id="rId9"/>
    <p:sldId id="265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0D4296-1B64-45D6-8692-AFAB35714DC2}" type="doc">
      <dgm:prSet loTypeId="urn:microsoft.com/office/officeart/2005/8/layout/process1" loCatId="process" qsTypeId="urn:microsoft.com/office/officeart/2005/8/quickstyle/simple1" qsCatId="simple" csTypeId="urn:microsoft.com/office/officeart/2005/8/colors/accent3_4" csCatId="accent3"/>
      <dgm:spPr/>
      <dgm:t>
        <a:bodyPr/>
        <a:lstStyle/>
        <a:p>
          <a:endParaRPr lang="pl-PL"/>
        </a:p>
      </dgm:t>
    </dgm:pt>
    <dgm:pt modelId="{DFCC5802-068E-4803-8FA3-1AD453EC7B08}">
      <dgm:prSet custT="1"/>
      <dgm:spPr/>
      <dgm:t>
        <a:bodyPr/>
        <a:lstStyle/>
        <a:p>
          <a:pPr algn="ctr" rtl="0"/>
          <a:r>
            <a:rPr lang="pl-PL" sz="4400" dirty="0" smtClean="0"/>
            <a:t>EKONOMETRIA</a:t>
          </a:r>
          <a:r>
            <a:rPr lang="pl-PL" sz="1600" dirty="0" smtClean="0"/>
            <a:t> </a:t>
          </a:r>
          <a:endParaRPr lang="pl-PL" sz="1600" dirty="0"/>
        </a:p>
      </dgm:t>
    </dgm:pt>
    <dgm:pt modelId="{EC5015D6-5C95-493F-95DF-10B871727476}" type="parTrans" cxnId="{E6AB7516-4A7A-464D-A36E-0E1508AE275F}">
      <dgm:prSet/>
      <dgm:spPr/>
      <dgm:t>
        <a:bodyPr/>
        <a:lstStyle/>
        <a:p>
          <a:endParaRPr lang="pl-PL"/>
        </a:p>
      </dgm:t>
    </dgm:pt>
    <dgm:pt modelId="{C10882B1-2804-4642-B082-48A6A8400CED}" type="sibTrans" cxnId="{E6AB7516-4A7A-464D-A36E-0E1508AE275F}">
      <dgm:prSet/>
      <dgm:spPr/>
      <dgm:t>
        <a:bodyPr/>
        <a:lstStyle/>
        <a:p>
          <a:endParaRPr lang="pl-PL"/>
        </a:p>
      </dgm:t>
    </dgm:pt>
    <dgm:pt modelId="{07F39FD9-8F1C-4CDD-8768-17A1750426F4}" type="pres">
      <dgm:prSet presAssocID="{150D4296-1B64-45D6-8692-AFAB35714DC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AEA3DD5-3DB6-4E8D-AE3B-1F855F154B16}" type="pres">
      <dgm:prSet presAssocID="{DFCC5802-068E-4803-8FA3-1AD453EC7B08}" presName="node" presStyleLbl="node1" presStyleIdx="0" presStyleCnt="1" custLinFactNeighborX="-49" custLinFactNeighborY="4237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F6795D8-2D9C-4C81-8DC9-31CBBF30AE1F}" type="presOf" srcId="{DFCC5802-068E-4803-8FA3-1AD453EC7B08}" destId="{CAEA3DD5-3DB6-4E8D-AE3B-1F855F154B16}" srcOrd="0" destOrd="0" presId="urn:microsoft.com/office/officeart/2005/8/layout/process1"/>
    <dgm:cxn modelId="{E6AB7516-4A7A-464D-A36E-0E1508AE275F}" srcId="{150D4296-1B64-45D6-8692-AFAB35714DC2}" destId="{DFCC5802-068E-4803-8FA3-1AD453EC7B08}" srcOrd="0" destOrd="0" parTransId="{EC5015D6-5C95-493F-95DF-10B871727476}" sibTransId="{C10882B1-2804-4642-B082-48A6A8400CED}"/>
    <dgm:cxn modelId="{7A43426D-8C47-4C06-BEBF-9B818310A070}" type="presOf" srcId="{150D4296-1B64-45D6-8692-AFAB35714DC2}" destId="{07F39FD9-8F1C-4CDD-8768-17A1750426F4}" srcOrd="0" destOrd="0" presId="urn:microsoft.com/office/officeart/2005/8/layout/process1"/>
    <dgm:cxn modelId="{B5C07959-CA54-43F2-A278-D959D9E4225F}" type="presParOf" srcId="{07F39FD9-8F1C-4CDD-8768-17A1750426F4}" destId="{CAEA3DD5-3DB6-4E8D-AE3B-1F855F154B16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96FDF2-E59A-4070-9D6E-57B54D128602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1724EF7-CF03-4142-AB4F-F4B2F28D0EA5}">
      <dgm:prSet/>
      <dgm:spPr/>
      <dgm:t>
        <a:bodyPr/>
        <a:lstStyle/>
        <a:p>
          <a:pPr rtl="0"/>
          <a:r>
            <a:rPr lang="pl-PL" dirty="0" smtClean="0"/>
            <a:t>Twórcy ekonometrii </a:t>
          </a:r>
          <a:endParaRPr lang="pl-PL" dirty="0"/>
        </a:p>
      </dgm:t>
    </dgm:pt>
    <dgm:pt modelId="{886D97B5-55CF-49AC-BAD6-9969DCEFBB18}" type="parTrans" cxnId="{56C23868-823D-4A0F-A342-6C62799CD7D4}">
      <dgm:prSet/>
      <dgm:spPr/>
      <dgm:t>
        <a:bodyPr/>
        <a:lstStyle/>
        <a:p>
          <a:endParaRPr lang="pl-PL"/>
        </a:p>
      </dgm:t>
    </dgm:pt>
    <dgm:pt modelId="{33F17A97-D021-442A-A1B6-95EA9E9A8629}" type="sibTrans" cxnId="{56C23868-823D-4A0F-A342-6C62799CD7D4}">
      <dgm:prSet/>
      <dgm:spPr/>
      <dgm:t>
        <a:bodyPr/>
        <a:lstStyle/>
        <a:p>
          <a:endParaRPr lang="pl-PL"/>
        </a:p>
      </dgm:t>
    </dgm:pt>
    <dgm:pt modelId="{956F66C9-D8C7-4AAB-81FB-7DE1BD499E22}" type="pres">
      <dgm:prSet presAssocID="{6896FDF2-E59A-4070-9D6E-57B54D12860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F0D713C-E652-4C69-8127-F1B3C412F1B1}" type="pres">
      <dgm:prSet presAssocID="{31724EF7-CF03-4142-AB4F-F4B2F28D0EA5}" presName="circ1TxSh" presStyleLbl="vennNode1" presStyleIdx="0" presStyleCnt="1" custScaleX="101164" custScaleY="94839" custLinFactNeighborX="33171" custLinFactNeighborY="6692"/>
      <dgm:spPr/>
      <dgm:t>
        <a:bodyPr/>
        <a:lstStyle/>
        <a:p>
          <a:endParaRPr lang="pl-PL"/>
        </a:p>
      </dgm:t>
    </dgm:pt>
  </dgm:ptLst>
  <dgm:cxnLst>
    <dgm:cxn modelId="{56C23868-823D-4A0F-A342-6C62799CD7D4}" srcId="{6896FDF2-E59A-4070-9D6E-57B54D128602}" destId="{31724EF7-CF03-4142-AB4F-F4B2F28D0EA5}" srcOrd="0" destOrd="0" parTransId="{886D97B5-55CF-49AC-BAD6-9969DCEFBB18}" sibTransId="{33F17A97-D021-442A-A1B6-95EA9E9A8629}"/>
    <dgm:cxn modelId="{2CBB6AAC-F3E3-4A64-B412-7A24A729CFF3}" type="presOf" srcId="{31724EF7-CF03-4142-AB4F-F4B2F28D0EA5}" destId="{8F0D713C-E652-4C69-8127-F1B3C412F1B1}" srcOrd="0" destOrd="0" presId="urn:microsoft.com/office/officeart/2005/8/layout/venn1"/>
    <dgm:cxn modelId="{D88E19FD-C961-40F8-A0F2-09C337C22553}" type="presOf" srcId="{6896FDF2-E59A-4070-9D6E-57B54D128602}" destId="{956F66C9-D8C7-4AAB-81FB-7DE1BD499E22}" srcOrd="0" destOrd="0" presId="urn:microsoft.com/office/officeart/2005/8/layout/venn1"/>
    <dgm:cxn modelId="{9459B254-83DE-4CDE-9E80-F030D7871BD9}" type="presParOf" srcId="{956F66C9-D8C7-4AAB-81FB-7DE1BD499E22}" destId="{8F0D713C-E652-4C69-8127-F1B3C412F1B1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40EB5C-9B25-4974-B26F-FFE269B2206B}" type="doc">
      <dgm:prSet loTypeId="urn:microsoft.com/office/officeart/2005/8/layout/hProcess3" loCatId="process" qsTypeId="urn:microsoft.com/office/officeart/2009/2/quickstyle/3d8" qsCatId="3D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03B5B5FD-8204-4E10-9E7D-34A93A535D47}">
      <dgm:prSet/>
      <dgm:spPr/>
      <dgm:t>
        <a:bodyPr/>
        <a:lstStyle/>
        <a:p>
          <a:pPr rtl="0"/>
          <a:r>
            <a:rPr lang="pl-PL" dirty="0" smtClean="0"/>
            <a:t>Jaki jest cel ekonometrii? </a:t>
          </a:r>
          <a:endParaRPr lang="pl-PL" dirty="0"/>
        </a:p>
      </dgm:t>
    </dgm:pt>
    <dgm:pt modelId="{8E7492AC-16FF-4F39-8D77-EDE2B6C2C2AF}" type="parTrans" cxnId="{685CBFE6-546F-4092-AD75-1F4427E6F649}">
      <dgm:prSet/>
      <dgm:spPr/>
      <dgm:t>
        <a:bodyPr/>
        <a:lstStyle/>
        <a:p>
          <a:endParaRPr lang="pl-PL"/>
        </a:p>
      </dgm:t>
    </dgm:pt>
    <dgm:pt modelId="{1130D1F4-CEF3-46BC-875D-045AD61BB1CB}" type="sibTrans" cxnId="{685CBFE6-546F-4092-AD75-1F4427E6F649}">
      <dgm:prSet/>
      <dgm:spPr/>
      <dgm:t>
        <a:bodyPr/>
        <a:lstStyle/>
        <a:p>
          <a:endParaRPr lang="pl-PL"/>
        </a:p>
      </dgm:t>
    </dgm:pt>
    <dgm:pt modelId="{FFDDE826-A06A-4016-9639-56EAC3E44773}" type="pres">
      <dgm:prSet presAssocID="{BA40EB5C-9B25-4974-B26F-FFE269B220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35F69DF-0724-4DA5-BC28-2D9CBF5E533A}" type="pres">
      <dgm:prSet presAssocID="{BA40EB5C-9B25-4974-B26F-FFE269B2206B}" presName="dummy" presStyleCnt="0"/>
      <dgm:spPr/>
    </dgm:pt>
    <dgm:pt modelId="{CB7D449E-B3BF-40B0-A3CC-E749F8A1CFDC}" type="pres">
      <dgm:prSet presAssocID="{BA40EB5C-9B25-4974-B26F-FFE269B2206B}" presName="linH" presStyleCnt="0"/>
      <dgm:spPr/>
    </dgm:pt>
    <dgm:pt modelId="{F69753E5-19EF-479B-A491-0F233DE86CEC}" type="pres">
      <dgm:prSet presAssocID="{BA40EB5C-9B25-4974-B26F-FFE269B2206B}" presName="padding1" presStyleCnt="0"/>
      <dgm:spPr/>
    </dgm:pt>
    <dgm:pt modelId="{D4A3EFA1-35EC-41A4-A6AD-158CCE408FF2}" type="pres">
      <dgm:prSet presAssocID="{03B5B5FD-8204-4E10-9E7D-34A93A535D47}" presName="linV" presStyleCnt="0"/>
      <dgm:spPr/>
    </dgm:pt>
    <dgm:pt modelId="{8B8B0BCA-B969-42B2-9912-A8AEDA9D2F8E}" type="pres">
      <dgm:prSet presAssocID="{03B5B5FD-8204-4E10-9E7D-34A93A535D47}" presName="spVertical1" presStyleCnt="0"/>
      <dgm:spPr/>
    </dgm:pt>
    <dgm:pt modelId="{2F0EBD1A-BDE4-4EC8-BAF2-9D4FDBA692DD}" type="pres">
      <dgm:prSet presAssocID="{03B5B5FD-8204-4E10-9E7D-34A93A535D47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843347-2F06-4FBD-AA19-58CC789DC715}" type="pres">
      <dgm:prSet presAssocID="{03B5B5FD-8204-4E10-9E7D-34A93A535D47}" presName="spVertical2" presStyleCnt="0"/>
      <dgm:spPr/>
    </dgm:pt>
    <dgm:pt modelId="{C7C00045-B3AF-4EBC-9877-3A272F810F56}" type="pres">
      <dgm:prSet presAssocID="{03B5B5FD-8204-4E10-9E7D-34A93A535D47}" presName="spVertical3" presStyleCnt="0"/>
      <dgm:spPr/>
    </dgm:pt>
    <dgm:pt modelId="{CAC99565-AF99-4AD3-AF8F-EEA51530EAB8}" type="pres">
      <dgm:prSet presAssocID="{BA40EB5C-9B25-4974-B26F-FFE269B2206B}" presName="padding2" presStyleCnt="0"/>
      <dgm:spPr/>
    </dgm:pt>
    <dgm:pt modelId="{70720BDB-F7D0-4B09-B1DC-C7987DCFE094}" type="pres">
      <dgm:prSet presAssocID="{BA40EB5C-9B25-4974-B26F-FFE269B2206B}" presName="negArrow" presStyleCnt="0"/>
      <dgm:spPr/>
    </dgm:pt>
    <dgm:pt modelId="{BC3D5F44-BB97-4501-A27A-780E45FFE061}" type="pres">
      <dgm:prSet presAssocID="{BA40EB5C-9B25-4974-B26F-FFE269B2206B}" presName="backgroundArrow" presStyleLbl="node1" presStyleIdx="0" presStyleCnt="1"/>
      <dgm:spPr/>
    </dgm:pt>
  </dgm:ptLst>
  <dgm:cxnLst>
    <dgm:cxn modelId="{685CBFE6-546F-4092-AD75-1F4427E6F649}" srcId="{BA40EB5C-9B25-4974-B26F-FFE269B2206B}" destId="{03B5B5FD-8204-4E10-9E7D-34A93A535D47}" srcOrd="0" destOrd="0" parTransId="{8E7492AC-16FF-4F39-8D77-EDE2B6C2C2AF}" sibTransId="{1130D1F4-CEF3-46BC-875D-045AD61BB1CB}"/>
    <dgm:cxn modelId="{DE6C116F-95D8-4178-AD2B-AB29A735BA5D}" type="presOf" srcId="{BA40EB5C-9B25-4974-B26F-FFE269B2206B}" destId="{FFDDE826-A06A-4016-9639-56EAC3E44773}" srcOrd="0" destOrd="0" presId="urn:microsoft.com/office/officeart/2005/8/layout/hProcess3"/>
    <dgm:cxn modelId="{88EEC45A-53B2-41C8-8009-90E8894CF4C7}" type="presOf" srcId="{03B5B5FD-8204-4E10-9E7D-34A93A535D47}" destId="{2F0EBD1A-BDE4-4EC8-BAF2-9D4FDBA692DD}" srcOrd="0" destOrd="0" presId="urn:microsoft.com/office/officeart/2005/8/layout/hProcess3"/>
    <dgm:cxn modelId="{D78EA116-6DA4-49EA-8F88-0BCC2313DF17}" type="presParOf" srcId="{FFDDE826-A06A-4016-9639-56EAC3E44773}" destId="{035F69DF-0724-4DA5-BC28-2D9CBF5E533A}" srcOrd="0" destOrd="0" presId="urn:microsoft.com/office/officeart/2005/8/layout/hProcess3"/>
    <dgm:cxn modelId="{0D3F81B2-C4A6-4E9A-B0AE-3788FFEF97EB}" type="presParOf" srcId="{FFDDE826-A06A-4016-9639-56EAC3E44773}" destId="{CB7D449E-B3BF-40B0-A3CC-E749F8A1CFDC}" srcOrd="1" destOrd="0" presId="urn:microsoft.com/office/officeart/2005/8/layout/hProcess3"/>
    <dgm:cxn modelId="{EF1722C1-927D-4211-882A-1DF10C05F50B}" type="presParOf" srcId="{CB7D449E-B3BF-40B0-A3CC-E749F8A1CFDC}" destId="{F69753E5-19EF-479B-A491-0F233DE86CEC}" srcOrd="0" destOrd="0" presId="urn:microsoft.com/office/officeart/2005/8/layout/hProcess3"/>
    <dgm:cxn modelId="{BE6A0D57-B416-43AA-9475-E237354E463C}" type="presParOf" srcId="{CB7D449E-B3BF-40B0-A3CC-E749F8A1CFDC}" destId="{D4A3EFA1-35EC-41A4-A6AD-158CCE408FF2}" srcOrd="1" destOrd="0" presId="urn:microsoft.com/office/officeart/2005/8/layout/hProcess3"/>
    <dgm:cxn modelId="{CE995D36-BBC9-4E24-AA38-43EF0BB2BBBE}" type="presParOf" srcId="{D4A3EFA1-35EC-41A4-A6AD-158CCE408FF2}" destId="{8B8B0BCA-B969-42B2-9912-A8AEDA9D2F8E}" srcOrd="0" destOrd="0" presId="urn:microsoft.com/office/officeart/2005/8/layout/hProcess3"/>
    <dgm:cxn modelId="{93EC40D4-D965-4068-85AB-077FE9DBCF96}" type="presParOf" srcId="{D4A3EFA1-35EC-41A4-A6AD-158CCE408FF2}" destId="{2F0EBD1A-BDE4-4EC8-BAF2-9D4FDBA692DD}" srcOrd="1" destOrd="0" presId="urn:microsoft.com/office/officeart/2005/8/layout/hProcess3"/>
    <dgm:cxn modelId="{9801DE6C-A4C0-461E-892A-737FC0C6D64C}" type="presParOf" srcId="{D4A3EFA1-35EC-41A4-A6AD-158CCE408FF2}" destId="{9E843347-2F06-4FBD-AA19-58CC789DC715}" srcOrd="2" destOrd="0" presId="urn:microsoft.com/office/officeart/2005/8/layout/hProcess3"/>
    <dgm:cxn modelId="{C603E2F1-1EA6-4DA6-9C4B-5D83CB8A9693}" type="presParOf" srcId="{D4A3EFA1-35EC-41A4-A6AD-158CCE408FF2}" destId="{C7C00045-B3AF-4EBC-9877-3A272F810F56}" srcOrd="3" destOrd="0" presId="urn:microsoft.com/office/officeart/2005/8/layout/hProcess3"/>
    <dgm:cxn modelId="{B9E1A11B-DC2F-4B90-9352-3698CA8501CE}" type="presParOf" srcId="{CB7D449E-B3BF-40B0-A3CC-E749F8A1CFDC}" destId="{CAC99565-AF99-4AD3-AF8F-EEA51530EAB8}" srcOrd="2" destOrd="0" presId="urn:microsoft.com/office/officeart/2005/8/layout/hProcess3"/>
    <dgm:cxn modelId="{AF1A79B0-D51B-413B-8DCB-5D76A122CDF0}" type="presParOf" srcId="{CB7D449E-B3BF-40B0-A3CC-E749F8A1CFDC}" destId="{70720BDB-F7D0-4B09-B1DC-C7987DCFE094}" srcOrd="3" destOrd="0" presId="urn:microsoft.com/office/officeart/2005/8/layout/hProcess3"/>
    <dgm:cxn modelId="{9955B84A-E2A1-4BC1-99AA-A1E5C15F877B}" type="presParOf" srcId="{CB7D449E-B3BF-40B0-A3CC-E749F8A1CFDC}" destId="{BC3D5F44-BB97-4501-A27A-780E45FFE061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5B404A-C2DF-4E56-AA07-A3E58AEB50EF}" type="doc">
      <dgm:prSet loTypeId="urn:microsoft.com/office/officeart/2009/layout/CircleArrowProcess" loCatId="process" qsTypeId="urn:microsoft.com/office/officeart/2005/8/quickstyle/simple5" qsCatId="simple" csTypeId="urn:microsoft.com/office/officeart/2005/8/colors/accent0_1" csCatId="mainScheme"/>
      <dgm:spPr/>
      <dgm:t>
        <a:bodyPr/>
        <a:lstStyle/>
        <a:p>
          <a:endParaRPr lang="pl-PL"/>
        </a:p>
      </dgm:t>
    </dgm:pt>
    <dgm:pt modelId="{2BE3DCE4-79C3-4F32-BD96-A3F3289E712E}">
      <dgm:prSet custT="1"/>
      <dgm:spPr/>
      <dgm:t>
        <a:bodyPr/>
        <a:lstStyle/>
        <a:p>
          <a:pPr rtl="0"/>
          <a:r>
            <a:rPr lang="pl-PL" sz="1800" dirty="0" smtClean="0"/>
            <a:t>Elementami modelu są:</a:t>
          </a:r>
          <a:endParaRPr lang="pl-PL" sz="1800" dirty="0"/>
        </a:p>
      </dgm:t>
    </dgm:pt>
    <dgm:pt modelId="{4029ACD2-CD63-4E38-BE92-8AE9571D63F6}" type="parTrans" cxnId="{FA067D91-2165-4EA5-B45A-2AF05695C181}">
      <dgm:prSet/>
      <dgm:spPr/>
      <dgm:t>
        <a:bodyPr/>
        <a:lstStyle/>
        <a:p>
          <a:endParaRPr lang="pl-PL"/>
        </a:p>
      </dgm:t>
    </dgm:pt>
    <dgm:pt modelId="{99D9541C-6C14-4768-82FE-5E9E819377EA}" type="sibTrans" cxnId="{FA067D91-2165-4EA5-B45A-2AF05695C181}">
      <dgm:prSet/>
      <dgm:spPr/>
      <dgm:t>
        <a:bodyPr/>
        <a:lstStyle/>
        <a:p>
          <a:endParaRPr lang="pl-PL"/>
        </a:p>
      </dgm:t>
    </dgm:pt>
    <dgm:pt modelId="{E5F7BEF3-EDBD-4281-98E4-B6D64F0DE3F5}">
      <dgm:prSet/>
      <dgm:spPr/>
      <dgm:t>
        <a:bodyPr/>
        <a:lstStyle/>
        <a:p>
          <a:pPr rtl="0"/>
          <a:r>
            <a:rPr lang="pl-PL" dirty="0" smtClean="0"/>
            <a:t>•zmienne objaśniane</a:t>
          </a:r>
          <a:endParaRPr lang="pl-PL" dirty="0"/>
        </a:p>
      </dgm:t>
    </dgm:pt>
    <dgm:pt modelId="{884C5ECD-33D5-4872-A511-E6C5EF3F591B}" type="parTrans" cxnId="{C5B7D987-7808-4F5B-8AF9-13A961983AB7}">
      <dgm:prSet/>
      <dgm:spPr/>
      <dgm:t>
        <a:bodyPr/>
        <a:lstStyle/>
        <a:p>
          <a:endParaRPr lang="pl-PL"/>
        </a:p>
      </dgm:t>
    </dgm:pt>
    <dgm:pt modelId="{F3239E5B-74E3-44EE-99CC-CEDDF415906C}" type="sibTrans" cxnId="{C5B7D987-7808-4F5B-8AF9-13A961983AB7}">
      <dgm:prSet/>
      <dgm:spPr/>
      <dgm:t>
        <a:bodyPr/>
        <a:lstStyle/>
        <a:p>
          <a:endParaRPr lang="pl-PL"/>
        </a:p>
      </dgm:t>
    </dgm:pt>
    <dgm:pt modelId="{1432B208-97CB-4412-A6D1-FC4B7BA7CCAE}">
      <dgm:prSet/>
      <dgm:spPr/>
      <dgm:t>
        <a:bodyPr/>
        <a:lstStyle/>
        <a:p>
          <a:pPr rtl="0"/>
          <a:r>
            <a:rPr lang="pl-PL" dirty="0" smtClean="0"/>
            <a:t>•zmienne objaśniające</a:t>
          </a:r>
          <a:endParaRPr lang="pl-PL" dirty="0"/>
        </a:p>
      </dgm:t>
    </dgm:pt>
    <dgm:pt modelId="{07EE0C39-430E-41C4-87A2-AC5A40058549}" type="parTrans" cxnId="{193DE57B-A06C-4BFB-B6EE-EEF62AD4D944}">
      <dgm:prSet/>
      <dgm:spPr/>
      <dgm:t>
        <a:bodyPr/>
        <a:lstStyle/>
        <a:p>
          <a:endParaRPr lang="pl-PL"/>
        </a:p>
      </dgm:t>
    </dgm:pt>
    <dgm:pt modelId="{3801A915-0110-4B98-B1BB-E1DED250484D}" type="sibTrans" cxnId="{193DE57B-A06C-4BFB-B6EE-EEF62AD4D944}">
      <dgm:prSet/>
      <dgm:spPr/>
      <dgm:t>
        <a:bodyPr/>
        <a:lstStyle/>
        <a:p>
          <a:endParaRPr lang="pl-PL"/>
        </a:p>
      </dgm:t>
    </dgm:pt>
    <dgm:pt modelId="{D4D165BD-EA96-4078-B49E-871A1A5E7D92}">
      <dgm:prSet/>
      <dgm:spPr/>
      <dgm:t>
        <a:bodyPr/>
        <a:lstStyle/>
        <a:p>
          <a:pPr rtl="0"/>
          <a:r>
            <a:rPr lang="pl-PL" dirty="0" smtClean="0"/>
            <a:t>•składnik losowy</a:t>
          </a:r>
          <a:endParaRPr lang="pl-PL" dirty="0"/>
        </a:p>
      </dgm:t>
    </dgm:pt>
    <dgm:pt modelId="{3D86C767-6A70-49E1-9577-D1162581B00B}" type="parTrans" cxnId="{11540A2E-0B50-4A8B-BC66-DC427A4E91E9}">
      <dgm:prSet/>
      <dgm:spPr/>
      <dgm:t>
        <a:bodyPr/>
        <a:lstStyle/>
        <a:p>
          <a:endParaRPr lang="pl-PL"/>
        </a:p>
      </dgm:t>
    </dgm:pt>
    <dgm:pt modelId="{AEDCCEB5-F4C2-4A94-B583-69DE36E84F15}" type="sibTrans" cxnId="{11540A2E-0B50-4A8B-BC66-DC427A4E91E9}">
      <dgm:prSet/>
      <dgm:spPr/>
      <dgm:t>
        <a:bodyPr/>
        <a:lstStyle/>
        <a:p>
          <a:endParaRPr lang="pl-PL"/>
        </a:p>
      </dgm:t>
    </dgm:pt>
    <dgm:pt modelId="{EBE8CA80-4E6D-4AED-9C4D-1989590AC865}">
      <dgm:prSet/>
      <dgm:spPr/>
      <dgm:t>
        <a:bodyPr/>
        <a:lstStyle/>
        <a:p>
          <a:pPr rtl="0"/>
          <a:r>
            <a:rPr lang="pl-PL" dirty="0" smtClean="0"/>
            <a:t>•parametry strukturalne </a:t>
          </a:r>
          <a:endParaRPr lang="pl-PL" dirty="0"/>
        </a:p>
      </dgm:t>
    </dgm:pt>
    <dgm:pt modelId="{4F1FDDFE-BA9D-402C-BB21-D046E4D9F1FD}" type="parTrans" cxnId="{FDFB2D1F-E60B-4FD6-9088-3BE44F05A342}">
      <dgm:prSet/>
      <dgm:spPr/>
      <dgm:t>
        <a:bodyPr/>
        <a:lstStyle/>
        <a:p>
          <a:endParaRPr lang="pl-PL"/>
        </a:p>
      </dgm:t>
    </dgm:pt>
    <dgm:pt modelId="{EB8E7AB1-9096-4016-AD4D-AC22873E7AB6}" type="sibTrans" cxnId="{FDFB2D1F-E60B-4FD6-9088-3BE44F05A342}">
      <dgm:prSet/>
      <dgm:spPr/>
      <dgm:t>
        <a:bodyPr/>
        <a:lstStyle/>
        <a:p>
          <a:endParaRPr lang="pl-PL"/>
        </a:p>
      </dgm:t>
    </dgm:pt>
    <dgm:pt modelId="{283832F7-4A69-4012-A348-1E10757EF878}" type="pres">
      <dgm:prSet presAssocID="{A25B404A-C2DF-4E56-AA07-A3E58AEB50EF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ED867FE-B68F-4DE1-9260-B1EBE3144877}" type="pres">
      <dgm:prSet presAssocID="{2BE3DCE4-79C3-4F32-BD96-A3F3289E712E}" presName="Accent1" presStyleCnt="0"/>
      <dgm:spPr/>
    </dgm:pt>
    <dgm:pt modelId="{DD31ED8A-4517-4364-BF81-112659B2603E}" type="pres">
      <dgm:prSet presAssocID="{2BE3DCE4-79C3-4F32-BD96-A3F3289E712E}" presName="Accent" presStyleLbl="node1" presStyleIdx="0" presStyleCnt="5"/>
      <dgm:spPr/>
    </dgm:pt>
    <dgm:pt modelId="{15AF5704-253E-4DBF-8027-FA5127F90606}" type="pres">
      <dgm:prSet presAssocID="{2BE3DCE4-79C3-4F32-BD96-A3F3289E712E}" presName="Parent1" presStyleLbl="revTx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FBCE4CE-1761-4A42-BB38-05C1A4028B89}" type="pres">
      <dgm:prSet presAssocID="{E5F7BEF3-EDBD-4281-98E4-B6D64F0DE3F5}" presName="Accent2" presStyleCnt="0"/>
      <dgm:spPr/>
    </dgm:pt>
    <dgm:pt modelId="{A4C174ED-22FE-4745-86B2-2DEBCCEA9EDC}" type="pres">
      <dgm:prSet presAssocID="{E5F7BEF3-EDBD-4281-98E4-B6D64F0DE3F5}" presName="Accent" presStyleLbl="node1" presStyleIdx="1" presStyleCnt="5"/>
      <dgm:spPr/>
    </dgm:pt>
    <dgm:pt modelId="{F9E18844-AAFE-4683-BD25-3F02676D1B4E}" type="pres">
      <dgm:prSet presAssocID="{E5F7BEF3-EDBD-4281-98E4-B6D64F0DE3F5}" presName="Parent2" presStyleLbl="revTx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B177722-7863-44D4-B6E9-F3AE837EE97F}" type="pres">
      <dgm:prSet presAssocID="{1432B208-97CB-4412-A6D1-FC4B7BA7CCAE}" presName="Accent3" presStyleCnt="0"/>
      <dgm:spPr/>
    </dgm:pt>
    <dgm:pt modelId="{8538E623-5CFB-49D4-BD4C-9E80C7EAFB83}" type="pres">
      <dgm:prSet presAssocID="{1432B208-97CB-4412-A6D1-FC4B7BA7CCAE}" presName="Accent" presStyleLbl="node1" presStyleIdx="2" presStyleCnt="5"/>
      <dgm:spPr/>
    </dgm:pt>
    <dgm:pt modelId="{42436EAC-67F6-4DFF-8DA1-7C8C8580725D}" type="pres">
      <dgm:prSet presAssocID="{1432B208-97CB-4412-A6D1-FC4B7BA7CCAE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4850EF6-0BDC-43E5-BC88-1FC5FB3C9895}" type="pres">
      <dgm:prSet presAssocID="{D4D165BD-EA96-4078-B49E-871A1A5E7D92}" presName="Accent4" presStyleCnt="0"/>
      <dgm:spPr/>
    </dgm:pt>
    <dgm:pt modelId="{63ADE693-988A-4DE8-8B4C-0D9F29783C1F}" type="pres">
      <dgm:prSet presAssocID="{D4D165BD-EA96-4078-B49E-871A1A5E7D92}" presName="Accent" presStyleLbl="node1" presStyleIdx="3" presStyleCnt="5"/>
      <dgm:spPr/>
    </dgm:pt>
    <dgm:pt modelId="{2FC9A366-9A22-4DDA-969F-3C275207A5E4}" type="pres">
      <dgm:prSet presAssocID="{D4D165BD-EA96-4078-B49E-871A1A5E7D92}" presName="Parent4" presStyleLbl="revTx" presStyleIdx="3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42382D-BBF7-4574-86A2-EB1EB0EAE095}" type="pres">
      <dgm:prSet presAssocID="{EBE8CA80-4E6D-4AED-9C4D-1989590AC865}" presName="Accent5" presStyleCnt="0"/>
      <dgm:spPr/>
    </dgm:pt>
    <dgm:pt modelId="{B8121454-73AF-4AF2-8EE6-113F09A3711E}" type="pres">
      <dgm:prSet presAssocID="{EBE8CA80-4E6D-4AED-9C4D-1989590AC865}" presName="Accent" presStyleLbl="node1" presStyleIdx="4" presStyleCnt="5"/>
      <dgm:spPr/>
    </dgm:pt>
    <dgm:pt modelId="{CC3F2618-ACB0-448A-BA6D-56C94EC2A763}" type="pres">
      <dgm:prSet presAssocID="{EBE8CA80-4E6D-4AED-9C4D-1989590AC865}" presName="Parent5" presStyleLbl="revTx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7E3DF62-938F-4F69-B7CF-4B3278F1738D}" type="presOf" srcId="{E5F7BEF3-EDBD-4281-98E4-B6D64F0DE3F5}" destId="{F9E18844-AAFE-4683-BD25-3F02676D1B4E}" srcOrd="0" destOrd="0" presId="urn:microsoft.com/office/officeart/2009/layout/CircleArrowProcess"/>
    <dgm:cxn modelId="{AC245344-B477-47CB-9DD6-0A566EB61C57}" type="presOf" srcId="{EBE8CA80-4E6D-4AED-9C4D-1989590AC865}" destId="{CC3F2618-ACB0-448A-BA6D-56C94EC2A763}" srcOrd="0" destOrd="0" presId="urn:microsoft.com/office/officeart/2009/layout/CircleArrowProcess"/>
    <dgm:cxn modelId="{87B75AE7-D76F-4D92-940A-97EA7DA5AEB7}" type="presOf" srcId="{D4D165BD-EA96-4078-B49E-871A1A5E7D92}" destId="{2FC9A366-9A22-4DDA-969F-3C275207A5E4}" srcOrd="0" destOrd="0" presId="urn:microsoft.com/office/officeart/2009/layout/CircleArrowProcess"/>
    <dgm:cxn modelId="{193DE57B-A06C-4BFB-B6EE-EEF62AD4D944}" srcId="{A25B404A-C2DF-4E56-AA07-A3E58AEB50EF}" destId="{1432B208-97CB-4412-A6D1-FC4B7BA7CCAE}" srcOrd="2" destOrd="0" parTransId="{07EE0C39-430E-41C4-87A2-AC5A40058549}" sibTransId="{3801A915-0110-4B98-B1BB-E1DED250484D}"/>
    <dgm:cxn modelId="{11540A2E-0B50-4A8B-BC66-DC427A4E91E9}" srcId="{A25B404A-C2DF-4E56-AA07-A3E58AEB50EF}" destId="{D4D165BD-EA96-4078-B49E-871A1A5E7D92}" srcOrd="3" destOrd="0" parTransId="{3D86C767-6A70-49E1-9577-D1162581B00B}" sibTransId="{AEDCCEB5-F4C2-4A94-B583-69DE36E84F15}"/>
    <dgm:cxn modelId="{7A5359C2-54F2-4DA4-A2B0-2B0720278E64}" type="presOf" srcId="{A25B404A-C2DF-4E56-AA07-A3E58AEB50EF}" destId="{283832F7-4A69-4012-A348-1E10757EF878}" srcOrd="0" destOrd="0" presId="urn:microsoft.com/office/officeart/2009/layout/CircleArrowProcess"/>
    <dgm:cxn modelId="{C5B7D987-7808-4F5B-8AF9-13A961983AB7}" srcId="{A25B404A-C2DF-4E56-AA07-A3E58AEB50EF}" destId="{E5F7BEF3-EDBD-4281-98E4-B6D64F0DE3F5}" srcOrd="1" destOrd="0" parTransId="{884C5ECD-33D5-4872-A511-E6C5EF3F591B}" sibTransId="{F3239E5B-74E3-44EE-99CC-CEDDF415906C}"/>
    <dgm:cxn modelId="{FA067D91-2165-4EA5-B45A-2AF05695C181}" srcId="{A25B404A-C2DF-4E56-AA07-A3E58AEB50EF}" destId="{2BE3DCE4-79C3-4F32-BD96-A3F3289E712E}" srcOrd="0" destOrd="0" parTransId="{4029ACD2-CD63-4E38-BE92-8AE9571D63F6}" sibTransId="{99D9541C-6C14-4768-82FE-5E9E819377EA}"/>
    <dgm:cxn modelId="{1934A912-E7AE-4990-890F-79F38EE816F1}" type="presOf" srcId="{2BE3DCE4-79C3-4F32-BD96-A3F3289E712E}" destId="{15AF5704-253E-4DBF-8027-FA5127F90606}" srcOrd="0" destOrd="0" presId="urn:microsoft.com/office/officeart/2009/layout/CircleArrowProcess"/>
    <dgm:cxn modelId="{FDFB2D1F-E60B-4FD6-9088-3BE44F05A342}" srcId="{A25B404A-C2DF-4E56-AA07-A3E58AEB50EF}" destId="{EBE8CA80-4E6D-4AED-9C4D-1989590AC865}" srcOrd="4" destOrd="0" parTransId="{4F1FDDFE-BA9D-402C-BB21-D046E4D9F1FD}" sibTransId="{EB8E7AB1-9096-4016-AD4D-AC22873E7AB6}"/>
    <dgm:cxn modelId="{178C9282-D78A-4F0B-9F3F-BBE1EC208BF1}" type="presOf" srcId="{1432B208-97CB-4412-A6D1-FC4B7BA7CCAE}" destId="{42436EAC-67F6-4DFF-8DA1-7C8C8580725D}" srcOrd="0" destOrd="0" presId="urn:microsoft.com/office/officeart/2009/layout/CircleArrowProcess"/>
    <dgm:cxn modelId="{ACF1AA7F-DC00-4B67-BBE7-227944454160}" type="presParOf" srcId="{283832F7-4A69-4012-A348-1E10757EF878}" destId="{5ED867FE-B68F-4DE1-9260-B1EBE3144877}" srcOrd="0" destOrd="0" presId="urn:microsoft.com/office/officeart/2009/layout/CircleArrowProcess"/>
    <dgm:cxn modelId="{5F058A30-0D36-48F2-9456-A5AD1E3FEC3D}" type="presParOf" srcId="{5ED867FE-B68F-4DE1-9260-B1EBE3144877}" destId="{DD31ED8A-4517-4364-BF81-112659B2603E}" srcOrd="0" destOrd="0" presId="urn:microsoft.com/office/officeart/2009/layout/CircleArrowProcess"/>
    <dgm:cxn modelId="{0257CF80-8103-4FB9-9B38-42761ACF26AD}" type="presParOf" srcId="{283832F7-4A69-4012-A348-1E10757EF878}" destId="{15AF5704-253E-4DBF-8027-FA5127F90606}" srcOrd="1" destOrd="0" presId="urn:microsoft.com/office/officeart/2009/layout/CircleArrowProcess"/>
    <dgm:cxn modelId="{B2A30F84-B783-4675-86BB-1ED376473827}" type="presParOf" srcId="{283832F7-4A69-4012-A348-1E10757EF878}" destId="{DFBCE4CE-1761-4A42-BB38-05C1A4028B89}" srcOrd="2" destOrd="0" presId="urn:microsoft.com/office/officeart/2009/layout/CircleArrowProcess"/>
    <dgm:cxn modelId="{FD698D82-C0EE-434E-A885-195609B9EE7F}" type="presParOf" srcId="{DFBCE4CE-1761-4A42-BB38-05C1A4028B89}" destId="{A4C174ED-22FE-4745-86B2-2DEBCCEA9EDC}" srcOrd="0" destOrd="0" presId="urn:microsoft.com/office/officeart/2009/layout/CircleArrowProcess"/>
    <dgm:cxn modelId="{E946D57C-0F6D-4FC7-9131-4B951D570025}" type="presParOf" srcId="{283832F7-4A69-4012-A348-1E10757EF878}" destId="{F9E18844-AAFE-4683-BD25-3F02676D1B4E}" srcOrd="3" destOrd="0" presId="urn:microsoft.com/office/officeart/2009/layout/CircleArrowProcess"/>
    <dgm:cxn modelId="{16D957D9-13A4-4B63-B915-C3554968F6A8}" type="presParOf" srcId="{283832F7-4A69-4012-A348-1E10757EF878}" destId="{BB177722-7863-44D4-B6E9-F3AE837EE97F}" srcOrd="4" destOrd="0" presId="urn:microsoft.com/office/officeart/2009/layout/CircleArrowProcess"/>
    <dgm:cxn modelId="{F2195939-398B-4A28-AB51-83FC7ED8BF27}" type="presParOf" srcId="{BB177722-7863-44D4-B6E9-F3AE837EE97F}" destId="{8538E623-5CFB-49D4-BD4C-9E80C7EAFB83}" srcOrd="0" destOrd="0" presId="urn:microsoft.com/office/officeart/2009/layout/CircleArrowProcess"/>
    <dgm:cxn modelId="{46926575-EDDF-4E8C-B3AA-7E0CE57877AF}" type="presParOf" srcId="{283832F7-4A69-4012-A348-1E10757EF878}" destId="{42436EAC-67F6-4DFF-8DA1-7C8C8580725D}" srcOrd="5" destOrd="0" presId="urn:microsoft.com/office/officeart/2009/layout/CircleArrowProcess"/>
    <dgm:cxn modelId="{A264F620-4C5F-4ED2-A1A7-56F5D2AE5B16}" type="presParOf" srcId="{283832F7-4A69-4012-A348-1E10757EF878}" destId="{24850EF6-0BDC-43E5-BC88-1FC5FB3C9895}" srcOrd="6" destOrd="0" presId="urn:microsoft.com/office/officeart/2009/layout/CircleArrowProcess"/>
    <dgm:cxn modelId="{193A9BA0-B19E-4931-96B5-E153977FBA3E}" type="presParOf" srcId="{24850EF6-0BDC-43E5-BC88-1FC5FB3C9895}" destId="{63ADE693-988A-4DE8-8B4C-0D9F29783C1F}" srcOrd="0" destOrd="0" presId="urn:microsoft.com/office/officeart/2009/layout/CircleArrowProcess"/>
    <dgm:cxn modelId="{E5F09165-EA96-4831-A608-243C6E0C474B}" type="presParOf" srcId="{283832F7-4A69-4012-A348-1E10757EF878}" destId="{2FC9A366-9A22-4DDA-969F-3C275207A5E4}" srcOrd="7" destOrd="0" presId="urn:microsoft.com/office/officeart/2009/layout/CircleArrowProcess"/>
    <dgm:cxn modelId="{9A3439A2-DB6D-4561-9DA6-5AF23A7BDE98}" type="presParOf" srcId="{283832F7-4A69-4012-A348-1E10757EF878}" destId="{4D42382D-BBF7-4574-86A2-EB1EB0EAE095}" srcOrd="8" destOrd="0" presId="urn:microsoft.com/office/officeart/2009/layout/CircleArrowProcess"/>
    <dgm:cxn modelId="{8D31983D-DDCE-46A3-9E0D-DB2FA20BA3CA}" type="presParOf" srcId="{4D42382D-BBF7-4574-86A2-EB1EB0EAE095}" destId="{B8121454-73AF-4AF2-8EE6-113F09A3711E}" srcOrd="0" destOrd="0" presId="urn:microsoft.com/office/officeart/2009/layout/CircleArrowProcess"/>
    <dgm:cxn modelId="{7C502137-750F-4DA1-8929-0510961566FB}" type="presParOf" srcId="{283832F7-4A69-4012-A348-1E10757EF878}" destId="{CC3F2618-ACB0-448A-BA6D-56C94EC2A763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A6727C-FAD9-4E22-82D4-468F4063B2E6}" type="doc">
      <dgm:prSet loTypeId="urn:microsoft.com/office/officeart/2005/8/layout/vList2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90348020-9879-452F-B6A6-AB0CB5B1C8F9}">
      <dgm:prSet/>
      <dgm:spPr/>
      <dgm:t>
        <a:bodyPr/>
        <a:lstStyle/>
        <a:p>
          <a:pPr rtl="0"/>
          <a:r>
            <a:rPr lang="pl-PL" dirty="0" smtClean="0"/>
            <a:t>LITERATURA EKONOMETRYCZNA </a:t>
          </a:r>
          <a:endParaRPr lang="pl-PL" dirty="0"/>
        </a:p>
      </dgm:t>
    </dgm:pt>
    <dgm:pt modelId="{872E40E0-9BE8-44E5-A709-6E585A8B8EE3}" type="parTrans" cxnId="{0CB54FDB-4672-4C94-8CD8-C53201A2E9C4}">
      <dgm:prSet/>
      <dgm:spPr/>
      <dgm:t>
        <a:bodyPr/>
        <a:lstStyle/>
        <a:p>
          <a:endParaRPr lang="pl-PL"/>
        </a:p>
      </dgm:t>
    </dgm:pt>
    <dgm:pt modelId="{64F31B6A-224C-4EA0-8560-CBD144DDAB55}" type="sibTrans" cxnId="{0CB54FDB-4672-4C94-8CD8-C53201A2E9C4}">
      <dgm:prSet/>
      <dgm:spPr/>
      <dgm:t>
        <a:bodyPr/>
        <a:lstStyle/>
        <a:p>
          <a:endParaRPr lang="pl-PL"/>
        </a:p>
      </dgm:t>
    </dgm:pt>
    <dgm:pt modelId="{91B1FAC7-637B-4D2D-BB74-0621474CF03F}" type="pres">
      <dgm:prSet presAssocID="{3AA6727C-FAD9-4E22-82D4-468F4063B2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1B673D3-57CE-4EF3-9341-65AEBFC55429}" type="pres">
      <dgm:prSet presAssocID="{90348020-9879-452F-B6A6-AB0CB5B1C8F9}" presName="parentText" presStyleLbl="node1" presStyleIdx="0" presStyleCnt="1" custScaleY="102656" custLinFactY="-90090" custLinFactNeighborX="-1810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F404DC5-2C13-457D-95C5-7B2C5E4FDDFF}" type="presOf" srcId="{3AA6727C-FAD9-4E22-82D4-468F4063B2E6}" destId="{91B1FAC7-637B-4D2D-BB74-0621474CF03F}" srcOrd="0" destOrd="0" presId="urn:microsoft.com/office/officeart/2005/8/layout/vList2"/>
    <dgm:cxn modelId="{320498CD-99D9-4C83-960C-3046998591B5}" type="presOf" srcId="{90348020-9879-452F-B6A6-AB0CB5B1C8F9}" destId="{F1B673D3-57CE-4EF3-9341-65AEBFC55429}" srcOrd="0" destOrd="0" presId="urn:microsoft.com/office/officeart/2005/8/layout/vList2"/>
    <dgm:cxn modelId="{0CB54FDB-4672-4C94-8CD8-C53201A2E9C4}" srcId="{3AA6727C-FAD9-4E22-82D4-468F4063B2E6}" destId="{90348020-9879-452F-B6A6-AB0CB5B1C8F9}" srcOrd="0" destOrd="0" parTransId="{872E40E0-9BE8-44E5-A709-6E585A8B8EE3}" sibTransId="{64F31B6A-224C-4EA0-8560-CBD144DDAB55}"/>
    <dgm:cxn modelId="{5C861F88-A019-4759-936E-2AB537F49B3A}" type="presParOf" srcId="{91B1FAC7-637B-4D2D-BB74-0621474CF03F}" destId="{F1B673D3-57CE-4EF3-9341-65AEBFC5542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A3DD5-3DB6-4E8D-AE3B-1F855F154B16}">
      <dsp:nvSpPr>
        <dsp:cNvPr id="0" name=""/>
        <dsp:cNvSpPr/>
      </dsp:nvSpPr>
      <dsp:spPr>
        <a:xfrm>
          <a:off x="0" y="0"/>
          <a:ext cx="7234841" cy="1890794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 dirty="0" smtClean="0"/>
            <a:t>EKONOMETRIA</a:t>
          </a:r>
          <a:r>
            <a:rPr lang="pl-PL" sz="1600" kern="1200" dirty="0" smtClean="0"/>
            <a:t> </a:t>
          </a:r>
          <a:endParaRPr lang="pl-PL" sz="1600" kern="1200" dirty="0"/>
        </a:p>
      </dsp:txBody>
      <dsp:txXfrm>
        <a:off x="55379" y="55379"/>
        <a:ext cx="7124083" cy="17800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D713C-E652-4C69-8127-F1B3C412F1B1}">
      <dsp:nvSpPr>
        <dsp:cNvPr id="0" name=""/>
        <dsp:cNvSpPr/>
      </dsp:nvSpPr>
      <dsp:spPr>
        <a:xfrm>
          <a:off x="251005" y="123979"/>
          <a:ext cx="2430201" cy="22782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Twórcy ekonometrii </a:t>
          </a:r>
          <a:endParaRPr lang="pl-PL" sz="2700" kern="1200" dirty="0"/>
        </a:p>
      </dsp:txBody>
      <dsp:txXfrm>
        <a:off x="606900" y="457622"/>
        <a:ext cx="1718411" cy="16109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D5F44-BB97-4501-A27A-780E45FFE061}">
      <dsp:nvSpPr>
        <dsp:cNvPr id="0" name=""/>
        <dsp:cNvSpPr/>
      </dsp:nvSpPr>
      <dsp:spPr>
        <a:xfrm>
          <a:off x="0" y="34596"/>
          <a:ext cx="6648773" cy="2736000"/>
        </a:xfrm>
        <a:prstGeom prst="right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0EBD1A-BDE4-4EC8-BAF2-9D4FDBA692DD}">
      <dsp:nvSpPr>
        <dsp:cNvPr id="0" name=""/>
        <dsp:cNvSpPr/>
      </dsp:nvSpPr>
      <dsp:spPr>
        <a:xfrm>
          <a:off x="536317" y="718596"/>
          <a:ext cx="5447578" cy="136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86080" rIns="0" bIns="3860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Jaki jest cel ekonometrii? </a:t>
          </a:r>
          <a:endParaRPr lang="pl-PL" sz="3800" kern="1200" dirty="0"/>
        </a:p>
      </dsp:txBody>
      <dsp:txXfrm>
        <a:off x="536317" y="718596"/>
        <a:ext cx="5447578" cy="1368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1ED8A-4517-4364-BF81-112659B2603E}">
      <dsp:nvSpPr>
        <dsp:cNvPr id="0" name=""/>
        <dsp:cNvSpPr/>
      </dsp:nvSpPr>
      <dsp:spPr>
        <a:xfrm>
          <a:off x="4692704" y="0"/>
          <a:ext cx="1999054" cy="199915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5AF5704-253E-4DBF-8027-FA5127F90606}">
      <dsp:nvSpPr>
        <dsp:cNvPr id="0" name=""/>
        <dsp:cNvSpPr/>
      </dsp:nvSpPr>
      <dsp:spPr>
        <a:xfrm>
          <a:off x="5134064" y="724032"/>
          <a:ext cx="1115585" cy="557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Elementami modelu są:</a:t>
          </a:r>
          <a:endParaRPr lang="pl-PL" sz="1800" kern="1200" dirty="0"/>
        </a:p>
      </dsp:txBody>
      <dsp:txXfrm>
        <a:off x="5134064" y="724032"/>
        <a:ext cx="1115585" cy="557543"/>
      </dsp:txXfrm>
    </dsp:sp>
    <dsp:sp modelId="{A4C174ED-22FE-4745-86B2-2DEBCCEA9EDC}">
      <dsp:nvSpPr>
        <dsp:cNvPr id="0" name=""/>
        <dsp:cNvSpPr/>
      </dsp:nvSpPr>
      <dsp:spPr>
        <a:xfrm>
          <a:off x="4137349" y="1148643"/>
          <a:ext cx="1999054" cy="199915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9E18844-AAFE-4683-BD25-3F02676D1B4E}">
      <dsp:nvSpPr>
        <dsp:cNvPr id="0" name=""/>
        <dsp:cNvSpPr/>
      </dsp:nvSpPr>
      <dsp:spPr>
        <a:xfrm>
          <a:off x="4576459" y="1875256"/>
          <a:ext cx="1115585" cy="557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•zmienne objaśniane</a:t>
          </a:r>
          <a:endParaRPr lang="pl-PL" sz="1700" kern="1200" dirty="0"/>
        </a:p>
      </dsp:txBody>
      <dsp:txXfrm>
        <a:off x="4576459" y="1875256"/>
        <a:ext cx="1115585" cy="557543"/>
      </dsp:txXfrm>
    </dsp:sp>
    <dsp:sp modelId="{8538E623-5CFB-49D4-BD4C-9E80C7EAFB83}">
      <dsp:nvSpPr>
        <dsp:cNvPr id="0" name=""/>
        <dsp:cNvSpPr/>
      </dsp:nvSpPr>
      <dsp:spPr>
        <a:xfrm>
          <a:off x="4692704" y="2302448"/>
          <a:ext cx="1999054" cy="1999155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2436EAC-67F6-4DFF-8DA1-7C8C8580725D}">
      <dsp:nvSpPr>
        <dsp:cNvPr id="0" name=""/>
        <dsp:cNvSpPr/>
      </dsp:nvSpPr>
      <dsp:spPr>
        <a:xfrm>
          <a:off x="5134064" y="3025835"/>
          <a:ext cx="1115585" cy="557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•zmienne objaśniające</a:t>
          </a:r>
          <a:endParaRPr lang="pl-PL" sz="1700" kern="1200" dirty="0"/>
        </a:p>
      </dsp:txBody>
      <dsp:txXfrm>
        <a:off x="5134064" y="3025835"/>
        <a:ext cx="1115585" cy="557543"/>
      </dsp:txXfrm>
    </dsp:sp>
    <dsp:sp modelId="{63ADE693-988A-4DE8-8B4C-0D9F29783C1F}">
      <dsp:nvSpPr>
        <dsp:cNvPr id="0" name=""/>
        <dsp:cNvSpPr/>
      </dsp:nvSpPr>
      <dsp:spPr>
        <a:xfrm>
          <a:off x="4137349" y="3453027"/>
          <a:ext cx="1999054" cy="199915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FC9A366-9A22-4DDA-969F-3C275207A5E4}">
      <dsp:nvSpPr>
        <dsp:cNvPr id="0" name=""/>
        <dsp:cNvSpPr/>
      </dsp:nvSpPr>
      <dsp:spPr>
        <a:xfrm>
          <a:off x="4576459" y="4177059"/>
          <a:ext cx="1115585" cy="557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•składnik losowy</a:t>
          </a:r>
          <a:endParaRPr lang="pl-PL" sz="1700" kern="1200" dirty="0"/>
        </a:p>
      </dsp:txBody>
      <dsp:txXfrm>
        <a:off x="4576459" y="4177059"/>
        <a:ext cx="1115585" cy="557543"/>
      </dsp:txXfrm>
    </dsp:sp>
    <dsp:sp modelId="{B8121454-73AF-4AF2-8EE6-113F09A3711E}">
      <dsp:nvSpPr>
        <dsp:cNvPr id="0" name=""/>
        <dsp:cNvSpPr/>
      </dsp:nvSpPr>
      <dsp:spPr>
        <a:xfrm>
          <a:off x="4834824" y="4734603"/>
          <a:ext cx="1717439" cy="171844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3F2618-ACB0-448A-BA6D-56C94EC2A763}">
      <dsp:nvSpPr>
        <dsp:cNvPr id="0" name=""/>
        <dsp:cNvSpPr/>
      </dsp:nvSpPr>
      <dsp:spPr>
        <a:xfrm>
          <a:off x="5134064" y="5328284"/>
          <a:ext cx="1115585" cy="557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•parametry strukturalne </a:t>
          </a:r>
          <a:endParaRPr lang="pl-PL" sz="1700" kern="1200" dirty="0"/>
        </a:p>
      </dsp:txBody>
      <dsp:txXfrm>
        <a:off x="5134064" y="5328284"/>
        <a:ext cx="1115585" cy="5575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673D3-57CE-4EF3-9341-65AEBFC55429}">
      <dsp:nvSpPr>
        <dsp:cNvPr id="0" name=""/>
        <dsp:cNvSpPr/>
      </dsp:nvSpPr>
      <dsp:spPr>
        <a:xfrm>
          <a:off x="0" y="0"/>
          <a:ext cx="8948057" cy="123110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0" kern="1200" smtClean="0"/>
            <a:t>LITERATURA EKONOMETRYCZNA </a:t>
          </a:r>
          <a:endParaRPr lang="pl-PL" sz="5000" kern="1200"/>
        </a:p>
      </dsp:txBody>
      <dsp:txXfrm>
        <a:off x="60097" y="60097"/>
        <a:ext cx="8827863" cy="1110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57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172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065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833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65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577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380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9941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988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294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721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EAC7D-7794-44A9-AB4B-5070247C0E41}" type="datetimeFigureOut">
              <a:rPr lang="pl-PL" smtClean="0"/>
              <a:t>08.01.2021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93FC3-C3D0-4927-9CE1-42B9394F4090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16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sertmedia.bing.office.net/odc/insertmedia?fb=0&amp;p=0&amp;t=0&amp;a=1&amp;idp=live&amp;lid=2&amp;lcid=1045&amp;syslcid=1045&amp;uilcid=1045&amp;app=3&amp;ver=16&amp;tl=2&amp;build=16.0.5056&amp;searchtype=Video&amp;cfd=0&amp;moss=0&amp;ins=1&amp;albm=0&amp;eurl=1&amp;msel=0&amp;sl=all&amp;pi=1&amp;mt=0&amp;dontforcehomeurl=1&amp;setLang=pl-PL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AZborBAKNjs" TargetMode="Externa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images.nexto.pl/upload/sklep/key_text/ebook/ekonometria-brunon_r_gorecki-key_text/public/ekonometria-key_text-demo.pdf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0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10" Type="http://schemas.openxmlformats.org/officeDocument/2006/relationships/image" Target="../media/image13.pn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99509" y="1658983"/>
            <a:ext cx="6818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47977610"/>
              </p:ext>
            </p:extLst>
          </p:nvPr>
        </p:nvGraphicFramePr>
        <p:xfrm>
          <a:off x="2599510" y="2293749"/>
          <a:ext cx="7241914" cy="1890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405" y="5462176"/>
            <a:ext cx="2658086" cy="1079086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3967565" y="5770886"/>
            <a:ext cx="7144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</a:rPr>
              <a:t>Kamila Remiszewska, kryminologia stosowna, grupa 3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4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081347" y="1323927"/>
            <a:ext cx="863019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Ekonometria</a:t>
            </a:r>
            <a:r>
              <a:rPr lang="pl-PL" sz="2800" dirty="0"/>
              <a:t> </a:t>
            </a:r>
            <a:endParaRPr lang="pl-PL" sz="2800" dirty="0" smtClean="0"/>
          </a:p>
          <a:p>
            <a:r>
              <a:rPr lang="pl-PL" sz="2800" dirty="0" smtClean="0"/>
              <a:t>ekonometria </a:t>
            </a:r>
            <a:r>
              <a:rPr lang="pl-PL" sz="2800" dirty="0"/>
              <a:t>bada ilościowe związki zachodzące</a:t>
            </a:r>
          </a:p>
          <a:p>
            <a:r>
              <a:rPr lang="pl-PL" sz="2800" dirty="0"/>
              <a:t>pomiędzy zjawiskami ekonomicznymi.</a:t>
            </a:r>
          </a:p>
          <a:p>
            <a:r>
              <a:rPr lang="pl-PL" sz="2800" dirty="0"/>
              <a:t>Przedmiotem zainteresowań są trzy grupy zagadnień:</a:t>
            </a:r>
          </a:p>
          <a:p>
            <a:r>
              <a:rPr lang="pl-PL" sz="2800" dirty="0"/>
              <a:t>•konstrukcja modelu ekonometrycznego</a:t>
            </a:r>
          </a:p>
          <a:p>
            <a:r>
              <a:rPr lang="pl-PL" sz="2800" dirty="0"/>
              <a:t>•estymacja jego parametrów</a:t>
            </a:r>
          </a:p>
          <a:p>
            <a:r>
              <a:rPr lang="pl-PL" sz="2800" dirty="0"/>
              <a:t>•szeroko pojęte wnioskowanie na podstawie modelu.</a:t>
            </a:r>
          </a:p>
        </p:txBody>
      </p:sp>
    </p:spTree>
    <p:extLst>
      <p:ext uri="{BB962C8B-B14F-4D97-AF65-F5344CB8AC3E}">
        <p14:creationId xmlns:p14="http://schemas.microsoft.com/office/powerpoint/2010/main" val="414905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4857384"/>
              </p:ext>
            </p:extLst>
          </p:nvPr>
        </p:nvGraphicFramePr>
        <p:xfrm>
          <a:off x="1847979" y="570826"/>
          <a:ext cx="2681207" cy="2402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845216" y="3406813"/>
            <a:ext cx="50997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Paweł </a:t>
            </a:r>
            <a:r>
              <a:rPr lang="pl-PL" dirty="0" smtClean="0">
                <a:solidFill>
                  <a:schemeClr val="bg1"/>
                </a:solidFill>
              </a:rPr>
              <a:t>Ciompe</a:t>
            </a:r>
            <a:r>
              <a:rPr lang="pl-PL" dirty="0" smtClean="0">
                <a:solidFill>
                  <a:schemeClr val="bg1"/>
                </a:solidFill>
              </a:rPr>
              <a:t>  użył po raz pierwszy terminu „ekonometria”  w swojej pracy „Zarys </a:t>
            </a:r>
            <a:r>
              <a:rPr lang="pl-PL" dirty="0" smtClean="0">
                <a:solidFill>
                  <a:schemeClr val="bg1"/>
                </a:solidFill>
              </a:rPr>
              <a:t>ekonometryi</a:t>
            </a:r>
            <a:r>
              <a:rPr lang="pl-PL" dirty="0" smtClean="0">
                <a:solidFill>
                  <a:schemeClr val="bg1"/>
                </a:solidFill>
              </a:rPr>
              <a:t> i </a:t>
            </a:r>
            <a:r>
              <a:rPr lang="pl-PL" dirty="0" smtClean="0">
                <a:solidFill>
                  <a:schemeClr val="bg1"/>
                </a:solidFill>
              </a:rPr>
              <a:t>teorya</a:t>
            </a:r>
            <a:r>
              <a:rPr lang="pl-PL" dirty="0" smtClean="0">
                <a:solidFill>
                  <a:schemeClr val="bg1"/>
                </a:solidFill>
              </a:rPr>
              <a:t> buchalterii” w 1910 roku.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Za współczesnych prekursorów ekonometrii uważa się Alfreda Nobla, </a:t>
            </a:r>
            <a:r>
              <a:rPr lang="sv-SE" dirty="0" smtClean="0">
                <a:solidFill>
                  <a:schemeClr val="bg1"/>
                </a:solidFill>
              </a:rPr>
              <a:t>Ragnara Frischa</a:t>
            </a:r>
            <a:r>
              <a:rPr lang="pl-PL" dirty="0" smtClean="0">
                <a:solidFill>
                  <a:schemeClr val="bg1"/>
                </a:solidFill>
              </a:rPr>
              <a:t>,</a:t>
            </a:r>
            <a:r>
              <a:rPr lang="sv-SE" dirty="0" smtClean="0">
                <a:solidFill>
                  <a:schemeClr val="bg1"/>
                </a:solidFill>
              </a:rPr>
              <a:t> Jana Tinbergena</a:t>
            </a:r>
            <a:r>
              <a:rPr lang="pl-PL" dirty="0" smtClean="0">
                <a:solidFill>
                  <a:schemeClr val="bg1"/>
                </a:solidFill>
              </a:rPr>
              <a:t>  oraz Henry’ego </a:t>
            </a:r>
            <a:r>
              <a:rPr lang="pl-PL" dirty="0" smtClean="0">
                <a:solidFill>
                  <a:schemeClr val="bg1"/>
                </a:solidFill>
              </a:rPr>
              <a:t>Ludwella</a:t>
            </a:r>
            <a:r>
              <a:rPr lang="pl-PL" dirty="0" smtClean="0">
                <a:solidFill>
                  <a:schemeClr val="bg1"/>
                </a:solidFill>
              </a:rPr>
              <a:t> Moore’a.  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9434" y="3291501"/>
            <a:ext cx="2234897" cy="3157236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04330" y="3291501"/>
            <a:ext cx="2316943" cy="3157236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82583" y="252391"/>
            <a:ext cx="2338690" cy="3039110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91181" y="252392"/>
            <a:ext cx="2191402" cy="3039110"/>
          </a:xfrm>
          <a:prstGeom prst="rect">
            <a:avLst/>
          </a:prstGeom>
        </p:spPr>
      </p:pic>
      <p:sp>
        <p:nvSpPr>
          <p:cNvPr id="12" name="Prostokąt 11"/>
          <p:cNvSpPr/>
          <p:nvPr/>
        </p:nvSpPr>
        <p:spPr>
          <a:xfrm>
            <a:off x="286332" y="5594888"/>
            <a:ext cx="5804502" cy="991891"/>
          </a:xfrm>
          <a:prstGeom prst="rect">
            <a:avLst/>
          </a:prstGeom>
          <a:solidFill>
            <a:schemeClr val="bg1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286331" y="5594888"/>
            <a:ext cx="599599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700" dirty="0" smtClean="0"/>
              <a:t>Kolejno widzimy A. Nobla, następnie po prawej stronie widnieje wizerunek H. </a:t>
            </a:r>
            <a:r>
              <a:rPr lang="pl-PL" sz="1700" dirty="0" smtClean="0"/>
              <a:t>Ludwella</a:t>
            </a:r>
            <a:r>
              <a:rPr lang="pl-PL" sz="1700" dirty="0" smtClean="0"/>
              <a:t> Moore’a, poniżej znajduję się zdjęcie</a:t>
            </a:r>
          </a:p>
          <a:p>
            <a:r>
              <a:rPr lang="pl-PL" sz="1700" dirty="0" smtClean="0"/>
              <a:t> R. Frischa, a obok  J. </a:t>
            </a:r>
            <a:r>
              <a:rPr lang="pl-PL" sz="1700" dirty="0" smtClean="0"/>
              <a:t>Tinbergena</a:t>
            </a:r>
            <a:r>
              <a:rPr lang="pl-PL" sz="1700" dirty="0" smtClean="0"/>
              <a:t>. </a:t>
            </a:r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301663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128334" y="1166556"/>
            <a:ext cx="355427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chemeClr val="bg1"/>
                </a:solidFill>
              </a:rPr>
              <a:t>Celem ekonometrii jest badawcza analiza teorii ekonomicznych, przewidywanie procesów ekonomicznych oraz dostarczanie przesłanek służących sterowaniu tymi procesami. Podstawowym narzędziem służącym tym celom jest model ekonometryczny. </a:t>
            </a:r>
            <a:endParaRPr lang="pl-PL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57269195"/>
              </p:ext>
            </p:extLst>
          </p:nvPr>
        </p:nvGraphicFramePr>
        <p:xfrm>
          <a:off x="479561" y="1841452"/>
          <a:ext cx="6648773" cy="2805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30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99" y="1331479"/>
            <a:ext cx="5535648" cy="3749365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48721983"/>
              </p:ext>
            </p:extLst>
          </p:nvPr>
        </p:nvGraphicFramePr>
        <p:xfrm>
          <a:off x="3122024" y="274319"/>
          <a:ext cx="10829109" cy="6453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007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659991" y="5130525"/>
            <a:ext cx="66689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youtu.be/AZborBAKNjs</a:t>
            </a:r>
            <a:endParaRPr lang="pl-PL" dirty="0" smtClean="0"/>
          </a:p>
          <a:p>
            <a:endParaRPr lang="pl-PL" dirty="0"/>
          </a:p>
        </p:txBody>
      </p:sp>
      <p:pic>
        <p:nvPicPr>
          <p:cNvPr id="5" name="AZborBAKNjs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32192" y="568497"/>
            <a:ext cx="7930379" cy="4460838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2132192" y="6074228"/>
            <a:ext cx="9862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Znalazłam ciekawy przykład obliczania liniowej funkcji regresji, więc wklejam link.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505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393475" y="3317966"/>
            <a:ext cx="27910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images.nexto.pl/upload/sklep/key_text/ebook/ekonometria-brunon_r_gorecki-key_text/public/ekonometria-key_text-demo.pdf</a:t>
            </a:r>
            <a:endParaRPr lang="pl-PL" dirty="0" smtClean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617" y="679269"/>
            <a:ext cx="3589404" cy="5277394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393475" y="2394636"/>
            <a:ext cx="5586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Pozostawiam link do części książki B. R. Góreckiego „Ekonometria podstawy teorii i praktyki”, która dostępna jest (nie w całości) w formacie pdf.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626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61982610"/>
              </p:ext>
            </p:extLst>
          </p:nvPr>
        </p:nvGraphicFramePr>
        <p:xfrm>
          <a:off x="1463040" y="431075"/>
          <a:ext cx="8948057" cy="1740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4077" y="1841862"/>
            <a:ext cx="2705066" cy="3901537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89409" y="5903912"/>
            <a:ext cx="3219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M. Gruszczyński, M. Podgórska</a:t>
            </a:r>
          </a:p>
          <a:p>
            <a:r>
              <a:rPr lang="pl-PL" sz="1600" dirty="0" smtClean="0"/>
              <a:t> „Ekonometria”, Warszawa 2007 </a:t>
            </a:r>
            <a:endParaRPr lang="pl-PL" sz="16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89838" y="1841862"/>
            <a:ext cx="2702176" cy="3901537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95896" y="5915190"/>
            <a:ext cx="3278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W. Welfe A. Welfe „Ekonometria Stosowana”, Warszawa 2004 </a:t>
            </a:r>
            <a:endParaRPr lang="pl-PL" sz="16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42710" y="1841862"/>
            <a:ext cx="2736900" cy="3901537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6244046" y="5915190"/>
            <a:ext cx="2534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T. Nowak „Ekonometria”, Poznań 2006 </a:t>
            </a:r>
            <a:endParaRPr lang="pl-PL" sz="1600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30305" y="1841861"/>
            <a:ext cx="2736899" cy="3901537"/>
          </a:xfrm>
          <a:prstGeom prst="rect">
            <a:avLst/>
          </a:prstGeom>
        </p:spPr>
      </p:pic>
      <p:sp>
        <p:nvSpPr>
          <p:cNvPr id="12" name="pole tekstowe 11"/>
          <p:cNvSpPr txBox="1"/>
          <p:nvPr/>
        </p:nvSpPr>
        <p:spPr>
          <a:xfrm>
            <a:off x="9205215" y="5903912"/>
            <a:ext cx="2587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E. Nowak „Zarys metod ekonometrii”, 2012 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1999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489165" y="1449977"/>
            <a:ext cx="969264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	                                      </a:t>
            </a:r>
            <a:r>
              <a:rPr lang="pl-PL" sz="4800" u="sng" dirty="0" smtClean="0"/>
              <a:t>Bibliografia </a:t>
            </a:r>
          </a:p>
          <a:p>
            <a:r>
              <a:rPr lang="pl-PL" sz="2000" dirty="0" smtClean="0"/>
              <a:t> 1. Barczak </a:t>
            </a:r>
            <a:r>
              <a:rPr lang="pl-PL" sz="2000" dirty="0"/>
              <a:t>A. St., Biolik J.: Podstawy ekonometrii. Wydawnictwo Akademii Ekonomicznej w Katowicach, Katowice 1998</a:t>
            </a:r>
          </a:p>
          <a:p>
            <a:r>
              <a:rPr lang="pl-PL" sz="2000" dirty="0" smtClean="0"/>
              <a:t>2. </a:t>
            </a:r>
            <a:r>
              <a:rPr lang="pl-PL" sz="2000" dirty="0"/>
              <a:t>Borkowski B., Dudek H., </a:t>
            </a:r>
            <a:r>
              <a:rPr lang="pl-PL" sz="2000" dirty="0"/>
              <a:t>Szczesny</a:t>
            </a:r>
            <a:r>
              <a:rPr lang="pl-PL" sz="2000" dirty="0"/>
              <a:t> W.: Ekonometria. Wybrane zagadnienia. PWN Warszawa 2003</a:t>
            </a:r>
          </a:p>
          <a:p>
            <a:r>
              <a:rPr lang="pl-PL" sz="2000" dirty="0" smtClean="0"/>
              <a:t>3. Gruszczyński </a:t>
            </a:r>
            <a:r>
              <a:rPr lang="pl-PL" sz="2000" dirty="0"/>
              <a:t>M., </a:t>
            </a:r>
            <a:r>
              <a:rPr lang="pl-PL" sz="2000" dirty="0"/>
              <a:t>Podgórka</a:t>
            </a:r>
            <a:r>
              <a:rPr lang="pl-PL" sz="2000" dirty="0"/>
              <a:t> M.: Ekonometria. Oficyna Wydawnicza SGH, Warszawa 2000 </a:t>
            </a:r>
          </a:p>
          <a:p>
            <a:r>
              <a:rPr lang="pl-PL" sz="2000" dirty="0" smtClean="0"/>
              <a:t>4. </a:t>
            </a:r>
            <a:r>
              <a:rPr lang="pl-PL" sz="2000" dirty="0"/>
              <a:t>Dziechciarz J.: Ekonometria, Metody, </a:t>
            </a:r>
            <a:r>
              <a:rPr lang="pl-PL" sz="2000" dirty="0" smtClean="0"/>
              <a:t>przykłady, zadania</a:t>
            </a:r>
            <a:r>
              <a:rPr lang="pl-PL" sz="2000" dirty="0"/>
              <a:t>. Wydawnictwo AE we </a:t>
            </a:r>
            <a:r>
              <a:rPr lang="pl-PL" sz="2000" dirty="0" smtClean="0"/>
              <a:t>Wrocławiu. Wrocław </a:t>
            </a:r>
            <a:r>
              <a:rPr lang="pl-PL" sz="2000" dirty="0"/>
              <a:t>2003</a:t>
            </a:r>
          </a:p>
          <a:p>
            <a:r>
              <a:rPr lang="pl-PL" sz="2000" dirty="0" smtClean="0"/>
              <a:t>5. </a:t>
            </a:r>
            <a:r>
              <a:rPr lang="pl-PL" sz="2000" dirty="0"/>
              <a:t>Nowak E.: Zarys metod ekonometrii. </a:t>
            </a:r>
            <a:r>
              <a:rPr lang="pl-PL" sz="2000" dirty="0" smtClean="0"/>
              <a:t>Zbiór zadań</a:t>
            </a:r>
            <a:r>
              <a:rPr lang="pl-PL" sz="2000" dirty="0"/>
              <a:t>. PWN, Warszawa 2002</a:t>
            </a:r>
          </a:p>
          <a:p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737361" y="5355772"/>
            <a:ext cx="9692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dirty="0" smtClean="0">
                <a:solidFill>
                  <a:schemeClr val="bg1"/>
                </a:solidFill>
              </a:rPr>
              <a:t>DZIĘKUJĘ ZA UWAGĘ </a:t>
            </a:r>
            <a:endParaRPr lang="pl-PL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358</Words>
  <Application>Microsoft Office PowerPoint</Application>
  <PresentationFormat>Panoramiczny</PresentationFormat>
  <Paragraphs>38</Paragraphs>
  <Slides>9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Kamila Remiszewska</dc:creator>
  <cp:lastModifiedBy>Kamila Remiszewska</cp:lastModifiedBy>
  <cp:revision>16</cp:revision>
  <dcterms:created xsi:type="dcterms:W3CDTF">2021-01-05T19:36:26Z</dcterms:created>
  <dcterms:modified xsi:type="dcterms:W3CDTF">2021-01-08T20:36:57Z</dcterms:modified>
</cp:coreProperties>
</file>